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93" r:id="rId3"/>
    <p:sldId id="258" r:id="rId4"/>
    <p:sldId id="280" r:id="rId5"/>
    <p:sldId id="289" r:id="rId6"/>
    <p:sldId id="286" r:id="rId7"/>
    <p:sldId id="288" r:id="rId8"/>
    <p:sldId id="290" r:id="rId9"/>
    <p:sldId id="292" r:id="rId10"/>
    <p:sldId id="291" r:id="rId11"/>
    <p:sldId id="287" r:id="rId12"/>
    <p:sldId id="285" r:id="rId13"/>
    <p:sldId id="260" r:id="rId14"/>
    <p:sldId id="262" r:id="rId15"/>
    <p:sldId id="264" r:id="rId16"/>
    <p:sldId id="263" r:id="rId17"/>
    <p:sldId id="265" r:id="rId18"/>
    <p:sldId id="267" r:id="rId19"/>
    <p:sldId id="284" r:id="rId20"/>
    <p:sldId id="266" r:id="rId21"/>
    <p:sldId id="294" r:id="rId22"/>
    <p:sldId id="295" r:id="rId23"/>
    <p:sldId id="296" r:id="rId24"/>
    <p:sldId id="297" r:id="rId25"/>
    <p:sldId id="298" r:id="rId26"/>
    <p:sldId id="303" r:id="rId27"/>
    <p:sldId id="299" r:id="rId28"/>
    <p:sldId id="300" r:id="rId29"/>
    <p:sldId id="301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04866-D922-47FC-A151-FCA5FB8DE28F}" type="datetimeFigureOut">
              <a:rPr lang="ru-RU" smtClean="0"/>
              <a:pPr/>
              <a:t>19.02.2022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6DCCE-62A7-45D7-BC15-A01AE3A3C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9851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B09F-B5B2-40F4-88C3-0182559E9B19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B617-0115-473B-A2D7-DE51D140C6B3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7C6-03B8-4F0F-9EE5-BBFF27884182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CDF2F-2CFE-409D-80F6-AB724A980717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0EA8-8343-4AF8-8E5E-84D4710B4BAD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7E2F-7A02-476B-89EA-F2E2ADF7FB4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E3445-74DD-4FF9-A5D0-B06B88088266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2EA6-CC93-418D-9450-9D23370B47DD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FA38-71A1-46EE-90A3-393AD8452940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1154-649D-4724-850E-41939731C3AF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C4F22-E0D4-4EE4-ADCE-1AAF09C54A3A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51146-C0C4-461B-97C5-B6DE025D4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.zakon.kz/Document/?link_id=1002686691" TargetMode="External"/><Relationship Id="rId2" Type="http://schemas.openxmlformats.org/officeDocument/2006/relationships/hyperlink" Target="http://online.zakon.kz/Document/?link_id=100414463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online.zakon.kz/Document/?link_id=1003817258" TargetMode="External"/><Relationship Id="rId5" Type="http://schemas.openxmlformats.org/officeDocument/2006/relationships/hyperlink" Target="http://online.zakon.kz/Document/?link_id=1003852561" TargetMode="External"/><Relationship Id="rId4" Type="http://schemas.openxmlformats.org/officeDocument/2006/relationships/hyperlink" Target="http://online.zakon.kz/Document/?link_id=1001845436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8259854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6148637" TargetMode="External"/><Relationship Id="rId2" Type="http://schemas.openxmlformats.org/officeDocument/2006/relationships/hyperlink" Target="https://online.zakon.kz/Document/?doc_id=37083800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.zakon.kz/Document/?link_id=1002422146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.zakon.kz/Document/?link_id=1002925640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5. Правовое регулирование инновационной деятельности в РК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z="2000" smtClean="0">
                <a:latin typeface="Times New Roman" pitchFamily="18" charset="0"/>
                <a:cs typeface="Times New Roman" pitchFamily="18" charset="0"/>
              </a:rPr>
              <a:pPr/>
              <a:t>19.02.2022</a:t>
            </a:fld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z="2000" smtClean="0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касается индустриально-инновационной инфраструктуры, то практически все ее элементы, существующие на сегодняшний день, нашли в Законе свое отражение: СЭЗ, технопарки, инвестиционные фонды, конструкторские бюро и т. п. В качестве относительно нового элемента можно отметить международные центры трансферта технологий, которые будут создаваться с целью оказания содействия в осуществлении проектов, реализуемых субъектами ИИД совместно с зарубежными партнерами. Ранее в составе НИФ функционировал Центр инжиниринга и трансферта технологий, по всей видимости, на его базе и будут создаваться указанные международные центры. К инструментам индустриально-инновационной системы Закон относит технологическое прогнозирование и единую карту приоритетных товаров и услуг, карту индустриализации, а также оценку эффективности реализации мер государственной поддержки индустриально-инновационной деятельности.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16973"/>
            <a:ext cx="8496944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nsolas" pitchFamily="49" charset="0"/>
                <a:cs typeface="Times New Roman" pitchFamily="18" charset="0"/>
              </a:rPr>
              <a:t>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nsolas" pitchFamily="49" charset="0"/>
                <a:cs typeface="Times New Roman" pitchFamily="18" charset="0"/>
              </a:rPr>
              <a:t>Указом Президента Республики Казахстан от 1 августа 2014 года № 874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Государственная программа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индустриально-инновационного развития Республики Казахстан на 2015-2019 годы. Она разработана в соответствии с долгосрочными приоритетами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Стратегии «Казахстан-2050»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реализацию ключевого направления «Ускорение диверсификации экономики»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Стратегического плана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развития Республики Казахстан до 2020 года,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Концепцией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вхождению Казахстана в число 30 самых развитых государств мира, а также во исполнение поручения Главы государства, данного на XXVI пленарном заседании Совета иностранных инвесторов при Президенте Республики Казахстан, и в рамках реализации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Послания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Президента Республики Казахстана народу Казахстана «Казахстанский путь-2050: Единая цель, единые интересы, единое будущее» от 17 января 2014 года.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88640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Новая программа,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по-сути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явилось логическим продолжением Государственной программы по форсированному индустриально-инновационному развитию Республики Казахстан на 2010-2014 годы и учитывало опыт ее реализации.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Кроме того, она являлась частью промышленной политики Казахстана и сфокусирована на развитии обрабатывающей промышленности с концентрацией усилий и ресурсов на ограниченном числе секторов, региональной специализации с применением кластерного подхода и эффективном отраслевом регулировании.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Основной целью Программы является стимулирование диверсификации и повышения конкурентоспособности обрабатывающей промышленности. Для достижения этой цели определены следующие задачи: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опережающее развитие обрабатывающей промышленности;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повышение эффективности и увеличение добавленной стоимости в приоритетных секторах;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увеличение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несырьевого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экспорта;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сохранение продуктивной занятости;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придание нового уровня технологичности приоритетным секторам обрабатывающей промышленности и создание основы для развития секторов будущего через формирование инновационных кластеров;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6) стимулирование предпринимательства и развитие малого и среднего бизнеса в обрабатывающей промышленности.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5FF1-D6C1-44C2-A49D-9775BA65E20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Предпологалось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что реализация Программы позволит в 2019 году достичь следующих экономических показателей к уровню 2012 года: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прироста объемов произведенной продукции обрабатывающей промышленности на 43% в реальном выражении;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роста валовой добавленной стоимости в обрабатывающей промышленности не менее чем в 1,4 раза в реальном выражении;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роста производительности труда в обрабатывающей промышленности в 1,4 раза в реальном выражении;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роста стоимостного объема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несырьевого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(обработанного) экспорта не менее чем в 1,1 раза;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A346-AB68-4633-8562-71E6F4E1B890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снижения энергоемкости обрабатывающей промышленности не менее чем на 15%;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6) роста занятости в обрабатывающей промышленности на 29,2 тыс. человек.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По результатам анализа были выбраны 6 приоритетных отраслей обрабатывающей промышленности, такие как металлургия, химия, нефтехимия, машиностроение, строительство материалов, пищевая промышленность, которые разделены на 14 секторов: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черная металлургия;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цветная металлургия;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нефтепереработка;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нефтегазохимия;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1D60-1BDB-42EB-B5E8-5A97B1BEA190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производство продуктов питания;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6) агрохимия;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7) производство химикатов для промышленности;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8) производство автотранспортных средств, их частей, принадлежностей и двигателей;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9) производство электрических машин и электрооборудования;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10) производство сельскохозяйственной техники;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11) производство железнодорожной техники;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12) производство машин и оборудования для горнодобывающей промышленности;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13) производство машин и оборудования для нефтеперерабатывающей и нефтедобывающей промышленности;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14) производство строительных материалов.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CBF6-50AF-473A-A44C-C9B2CA99061D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9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Инновационные сектора определены согласно приоритетам, указанным в концептуальных и программных документах, посланиях и выступлениях Главы государства, в частности, в Послании Президента Республики Казахстан народу Казахстана от 17 января 2014 года. К таким секторам относятся: отрасли мобильных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мультимедийных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технологий, нано- и космических технологий, робототехники, генной инженерии, поиска и открытия энергии будущего.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Также в Программе определена кластерная политика, которая будет направлена на перевод экономики страны на новую технологическую платформу, формирование отраслей с высоким уровнем производительности, добавленной стоимости и степени передела продукции и услуг.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EB5C-658E-4A62-A208-467B203384B7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В период реализации Программы государство сконцентрировала усилия на развитии и сбалансированной поддержке: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одного национального кластера из базовых ресурсных секторов, связанных с добычей и переработкой нефти и газа, нефтегазохимии,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нефтегазохимического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машиностроения и сервисных услуг для нефтегазовой промышленности;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трех территориальных кластеров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рыночно-ориентированных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секторах обрабатывающей промышленности, которые будут определены по результатам проведения конкурсных процедур;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двух инновационных кластеров в секторах «новой экономики» - в городе Астане (кластер «Назарбаев Университет»), городе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(кластер «Парк инновационных технологий»).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524-8C79-49AE-ABA8-64D385EECF6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32656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целом мероприятия Программы будут направлены на решение задач по преодолению ключевых барьеров и реализацию проектов в приоритетных секторах обрабатывающей промышленности, что позволит обеспечить достижение целевых индикаторов.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Важным, на наш взгляд, новшеством Закона является такая мера, как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гарантированный заказ.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Национальные холдинги и компании будут размещать гарантированный заказ среди отечественных субъектов на поставку товаров, работ и услуг. Однако подобная мера не должна противоречить международным обязательствам Республики Казахстан в рамках экономической интеграции в составе Таможенного союза и предстоящего вступления в ВТО.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42853"/>
            <a:ext cx="8786874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Законодательную базу по правому регулированию инновационной деятельности на начальном этапе становления независимого развития Казахстана составили: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Конституция Республики Казахстан от 30.08.1995;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Гражданский кодекс РК (Особенная часть) от 1.07.1999 г.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Уголовный кодекс РК (часть уголовной ответственности при нарушении прав на интеллектуальную собственность) от 3.07.2014 года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Закон РК «О науке» от 18.02.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2011];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265113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Одним из первейших документов, имеющих отношение к данной проблеме, стал Закон Республики Казахстан от 19 июня 1997 года «О государственной поддержке малого предпринимательства»,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содержании которого имеет место использование понятия инновационной деятельности.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Вопросы инновационного развития нашли отражение в Стратегическом плане до 2010 года, затем в Стратегии индустриально-инновационного развития на 2003-2015 годы, Программе по формированию и развитию национальной инновационной системы Республики Казахстан на 2005-2015 годы. В 2006 году впервые был принят Закон «О государственной поддержке инновационной деятельности».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29 июня 2011 года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Утверждена  постановлением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№ 731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Правительств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Республики Казахстан Программа по развитию государственно-частного партнерства в на 2011 – 2015 годы.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Также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свое законное основание в качестве одной из мер государственной поддержки нашло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бюджетное финансирование строительства (реконструкции) инженерно-коммуникационной инфраструктуры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Инвесторов особо должна заинтересовать такая мера господдержки, как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предоставление земельных участков и прав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недропользования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субъектам индустриально-инновационной деятельности, которое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осуществляется посредством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выделения земельных участков на праве временного землепользования в соответствии с Земельным кодексом РК;2)предоставления права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недропользования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проведения операций на разведку, добычу, совмещенную разведку и добычу полезных ископаемых, связанных с производственной деятельностью, без проведения конкурса, на основе прямых переговоров в соответствии с Законом РК «О недрах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недропользовании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dirty="0"/>
              <a:t> 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CBC4-F185-4B0F-9109-D52D503D7BE4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28604"/>
            <a:ext cx="835824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Постановлением Правительства Республики Казахстан от 31 декабря 2019 года была принята  Государственная программа индустриально-инновационного развития Республики Казахстан на 2020-2025 годы. Как сказано в документе, в промышленной политике Казахстан придерживается безальтернативного курса на развитие </a:t>
            </a:r>
            <a:r>
              <a:rPr lang="ru-RU" dirty="0" err="1" smtClean="0"/>
              <a:t>несырьевых</a:t>
            </a:r>
            <a:r>
              <a:rPr lang="ru-RU" dirty="0" smtClean="0"/>
              <a:t> секторов экономики, не зависящих от конъюнктуры мировых рынков. Отсюда целью данной Госпрограммы является формирование и развитие конкурентоспособной обрабатывающей промышленности Республики Казахстан на внутреннем и внешних рынках.  Её достижение будет обеспечено за счёт:</a:t>
            </a:r>
          </a:p>
          <a:p>
            <a:r>
              <a:rPr lang="ru-RU" dirty="0" smtClean="0"/>
              <a:t>1) углубление индустриализации путем повышения потенциала индустриального предпринимательства;</a:t>
            </a:r>
            <a:br>
              <a:rPr lang="ru-RU" dirty="0" smtClean="0"/>
            </a:br>
            <a:r>
              <a:rPr lang="ru-RU" dirty="0" smtClean="0"/>
              <a:t>2) увеличение объемов производства и расширение номенклатуры обработанных товаров, пользующихся спросом на внутреннем и внешних рынках;</a:t>
            </a:r>
            <a:br>
              <a:rPr lang="ru-RU" dirty="0" smtClean="0"/>
            </a:br>
            <a:r>
              <a:rPr lang="ru-RU" dirty="0" smtClean="0"/>
              <a:t>3) увеличение промышленных мощностей посредством стимулирования развития базовых производств и реализации стратегических проектов;</a:t>
            </a:r>
            <a:br>
              <a:rPr lang="ru-RU" dirty="0" smtClean="0"/>
            </a:br>
            <a:r>
              <a:rPr lang="ru-RU" dirty="0" smtClean="0"/>
              <a:t>4) технологическое развитие и </a:t>
            </a:r>
            <a:r>
              <a:rPr lang="ru-RU" dirty="0" err="1" smtClean="0"/>
              <a:t>цифровизация</a:t>
            </a:r>
            <a:r>
              <a:rPr lang="ru-RU" dirty="0" smtClean="0"/>
              <a:t> отраслей обрабатывающей промышленности.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42844" y="142852"/>
            <a:ext cx="864399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В обрабатывающей промышленности на начало 2019 года зарегистрировано 23003 предприятия, в том числе 14700 из них – действующие, 8398 – это активные предприятия.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Уровень загрузки производственных мощностей предприятий обрабатывающей промышленности в среднем составляет 44 % – 58 %. По данным Национальной палаты предпринимателей Республики Казахстан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Атамекен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 загруженность предприятий мебельной, деревообрабатывающей и целлюлозно-бумажной промышленности составляет 45 – 59 %.</a:t>
            </a:r>
            <a:r>
              <a:rPr lang="ru-RU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Основными причинами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недозагруженности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отечественных предприятий обрабатывающей промышленности являются нехватка финансовых средств на оборотные средства на модернизацию мощностей, отсутствие или недостаточный спрос на продукцию предприятий на внутреннем и внешнем рынках, недостаточность либо отсутствие подготовленных кадров для работы на специальном оборудовании, проблемы с сырьем.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      По итогам 2018 года, наибольший удельный вес в обрабатывающей промышленности Казахстана занимают </a:t>
            </a:r>
            <a:r>
              <a:rPr lang="ru-RU" sz="2000" dirty="0" err="1" smtClean="0"/>
              <a:t>среднетехнологичные</a:t>
            </a:r>
            <a:r>
              <a:rPr lang="ru-RU" sz="2000" dirty="0" smtClean="0"/>
              <a:t> отрасли (47,9 %). Далее – </a:t>
            </a:r>
            <a:r>
              <a:rPr lang="ru-RU" sz="2000" dirty="0" err="1" smtClean="0"/>
              <a:t>низкотехнологичные</a:t>
            </a:r>
            <a:r>
              <a:rPr lang="ru-RU" sz="2000" dirty="0" smtClean="0"/>
              <a:t> (41,2 %); высокотехнологичные (10,9 %).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357166"/>
            <a:ext cx="850112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Среди высокотехнологичных отраслей обрабатывающей промышленности Республики Казахстан превалирует производство продуктов химической промышленности (3,7 % от общего объема обрабатывающей промышленности) и основных фармацевтических продуктов (2 %). Наибольший удельный вес внутри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среднетехнологичных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отраслей занимают металлургическая промышленность (44,7 % от всего объема обрабатывающей промышленности) и производство прочей неметаллической минеральной продукции (5,8 %). Среди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низкотехнологичных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отраслей следует отметить производство продуктов питания (14,9 % от общего объема обрабатывающей промышленности), производство кокса и продуктов нефтепереработки (8,4 %), производство напитков (3,3 %).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24</a:t>
            </a:fld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01122" cy="571504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14290"/>
            <a:ext cx="84296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     29 октября 2015 года  был принят Предпринимательский кодекс Республики Казахстан. Последние изменения в Кодекс внесены </a:t>
            </a:r>
            <a:r>
              <a:rPr lang="en-US" dirty="0" err="1" smtClean="0"/>
              <a:t>Законом</a:t>
            </a:r>
            <a:r>
              <a:rPr lang="en-US" dirty="0" smtClean="0"/>
              <a:t> РК </a:t>
            </a:r>
            <a:r>
              <a:rPr lang="en-US" dirty="0" err="1" smtClean="0"/>
              <a:t>от</a:t>
            </a:r>
            <a:r>
              <a:rPr lang="en-US" dirty="0" smtClean="0"/>
              <a:t> 08.06.2021 № 48-VII (</a:t>
            </a:r>
            <a:r>
              <a:rPr lang="en-US" dirty="0" err="1" smtClean="0"/>
              <a:t>вводится</a:t>
            </a:r>
            <a:r>
              <a:rPr lang="en-US" dirty="0" smtClean="0"/>
              <a:t> в </a:t>
            </a:r>
            <a:r>
              <a:rPr lang="en-US" dirty="0" err="1" smtClean="0"/>
              <a:t>действие</a:t>
            </a:r>
            <a:r>
              <a:rPr lang="en-US" dirty="0" smtClean="0"/>
              <a:t> с 01.01.2022</a:t>
            </a:r>
            <a:r>
              <a:rPr lang="ru-RU" dirty="0" smtClean="0"/>
              <a:t> года). Содержит 7 разделов, 30 глав и 324 статей.</a:t>
            </a:r>
          </a:p>
          <a:p>
            <a:pPr fontAlgn="base"/>
            <a:r>
              <a:rPr lang="ru-RU" dirty="0" smtClean="0"/>
              <a:t>      </a:t>
            </a:r>
            <a:r>
              <a:rPr lang="ru-RU" i="1" u="sng" dirty="0" smtClean="0">
                <a:hlinkClick r:id="rId2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11.01.2022 г.)"/>
              </a:rPr>
              <a:t>Глава 23-1. ГОСУДАРСТВЕННАЯ ПОДДЕРЖКА ИННОВАЦИОННОЙ ДЕЯТЕЛЬНОСТИ</a:t>
            </a:r>
            <a:endParaRPr lang="ru-RU" dirty="0" smtClean="0"/>
          </a:p>
          <a:p>
            <a:pPr fontAlgn="base"/>
            <a:r>
              <a:rPr lang="ru-RU" i="1" u="sng" dirty="0" smtClean="0">
                <a:hlinkClick r:id="rId2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11.01.2022 г.)"/>
              </a:rPr>
              <a:t>Статья 241-1. Понятие и содержание инновационной деятельности</a:t>
            </a:r>
            <a:endParaRPr lang="ru-RU" dirty="0" smtClean="0"/>
          </a:p>
          <a:p>
            <a:pPr fontAlgn="base"/>
            <a:r>
              <a:rPr lang="ru-RU" i="1" u="sng" dirty="0" smtClean="0">
                <a:hlinkClick r:id="rId2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11.01.2022 г.)"/>
              </a:rPr>
              <a:t>Статья 241-2. Цель, задачи и основы государственной поддержки инновационной деятельности</a:t>
            </a:r>
            <a:endParaRPr lang="ru-RU" dirty="0" smtClean="0"/>
          </a:p>
          <a:p>
            <a:pPr fontAlgn="base"/>
            <a:r>
              <a:rPr lang="ru-RU" i="1" u="sng" dirty="0" smtClean="0">
                <a:hlinkClick r:id="rId2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11.01.2022 г.)"/>
              </a:rPr>
              <a:t>Статья 241-3. Субъекты инновационной системы, участвующие в государственной поддержке инновационной деятельности</a:t>
            </a:r>
            <a:endParaRPr lang="ru-RU" dirty="0" smtClean="0"/>
          </a:p>
          <a:p>
            <a:pPr fontAlgn="base"/>
            <a:r>
              <a:rPr lang="ru-RU" i="1" u="sng" dirty="0" smtClean="0">
                <a:hlinkClick r:id="rId2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11.01.2022 г.)"/>
              </a:rPr>
              <a:t>Статья 241-4. Государственная технологическая политика</a:t>
            </a:r>
            <a:endParaRPr lang="ru-RU" dirty="0" smtClean="0"/>
          </a:p>
          <a:p>
            <a:pPr fontAlgn="base"/>
            <a:r>
              <a:rPr lang="ru-RU" i="1" u="sng" dirty="0" smtClean="0">
                <a:hlinkClick r:id="rId2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11.01.2022 г.)"/>
              </a:rPr>
              <a:t>Статья 241-5. Инструменты формирования и реализации государственной технологической политики</a:t>
            </a:r>
            <a:endParaRPr lang="ru-RU" dirty="0" smtClean="0"/>
          </a:p>
          <a:p>
            <a:pPr fontAlgn="base"/>
            <a:r>
              <a:rPr lang="ru-RU" i="1" u="sng" dirty="0" smtClean="0">
                <a:hlinkClick r:id="rId2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11.01.2022 г.)"/>
              </a:rPr>
              <a:t>Статья 241-6. Инструменты стимулирования инновационной активности и анализа инновационной системы</a:t>
            </a:r>
            <a:endParaRPr lang="ru-RU" dirty="0" smtClean="0"/>
          </a:p>
          <a:p>
            <a:pPr fontAlgn="base"/>
            <a:r>
              <a:rPr lang="ru-RU" i="1" u="sng" dirty="0" smtClean="0">
                <a:hlinkClick r:id="rId2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11.01.2022 г.)"/>
              </a:rPr>
              <a:t>Статья 241-7. Меры государственной поддержки инновационной деятельности</a:t>
            </a:r>
            <a:endParaRPr lang="ru-RU" dirty="0" smtClean="0"/>
          </a:p>
          <a:p>
            <a:pPr fontAlgn="base"/>
            <a:r>
              <a:rPr lang="ru-RU" i="1" u="sng" dirty="0" smtClean="0">
                <a:hlinkClick r:id="rId2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11.01.2022 г.)"/>
              </a:rPr>
              <a:t>Статья 241-8. </a:t>
            </a:r>
            <a:r>
              <a:rPr lang="ru-RU" i="1" u="sng" dirty="0" err="1" smtClean="0">
                <a:hlinkClick r:id="rId2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11.01.2022 г.)"/>
              </a:rPr>
              <a:t>Софинансирование</a:t>
            </a:r>
            <a:r>
              <a:rPr lang="ru-RU" i="1" u="sng" dirty="0" smtClean="0">
                <a:hlinkClick r:id="rId2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11.01.2022 г.)"/>
              </a:rPr>
              <a:t> венчурных фондов и частных венчурных инвесторов</a:t>
            </a:r>
            <a:endParaRPr lang="ru-RU" dirty="0" smtClean="0"/>
          </a:p>
          <a:p>
            <a:pPr fontAlgn="base"/>
            <a:r>
              <a:rPr lang="ru-RU" i="1" u="sng" dirty="0" smtClean="0">
                <a:hlinkClick r:id="rId2"/>
              </a:rPr>
              <a:t>Статья 241-9. Предоставление инновационных грантов</a:t>
            </a:r>
            <a:endParaRPr lang="ru-RU" dirty="0" smtClean="0"/>
          </a:p>
          <a:p>
            <a:pPr fontAlgn="base"/>
            <a:endParaRPr lang="ru-RU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42852"/>
            <a:ext cx="878687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Статья 241-1. Понятие и содержание инновационной деятельности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Под инновационной деятельностью понимается деятельность (включая интеллектуальную, творческую, научную, научно-техническую, технологическую, промышленно-инновационную,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инфокоммуникационную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организационную, финансовую и (или) коммерческую деятельность), направленная на создание инноваций.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Инновационная деятельность предполагает наличие высокого предпринимательского риска, характеризуемого неопределенностью рыночных перспектив инновационной деятельности и возможными потерями вложенных финансовых и иных ресурсов.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Инновационным проектом является комплекс реализуемых в течение определенного срока времени мероприятий, осуществляемых в рамках инновационной деятельности и направленных на создание и (или) внедрение нового или усовершенствованного продукта или процесса и доведение его до потребителя.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Инновацией является новый или усовершенствованный результат инновационной деятельности в виде продукта (товара, работы или услуги), ставшего доступным потенциальным пользователям, или процесса, введенного в эксплуатацию, обеспечивающего конкурентоспособность и сравнительное преимущество в отличие от предыдущих продуктов или процессов.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Субъектами инновационной деятельности являются физические, юридические лица, простые товарищества, реализующие инновационные проекты.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Объектом инновационной деятельности являются все виды новшеств, которые могут быть воплощены в товарах, работах, услугах, процессах и технологиях с тем, чтобы они могли считаться новыми или усовершенствованными.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57166"/>
            <a:ext cx="83582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Статья 272-4. Индустриально-инновационная деятельность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 индустриально-инновационной деятельностью понимается промышленно-инновационная деятельность, предусмотренная 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Законом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Республики Казахстан «О промышленной политике».</a:t>
            </a:r>
          </a:p>
          <a:p>
            <a:pPr fontAlgn="base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Недропользователями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субъектами индустриально-инновационной деятельности, предусмотренными подпунктом 7) 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пункта 2 статьи 739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Кодекса Республики Казахстан «О налогах и других обязательных платежах в бюджет» (Налоговый кодекс), являются субъекты промышленно-инновационной деятельности, предусмотренные 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Законом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Республики Казахстан «О промышленной политике».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14290"/>
            <a:ext cx="88583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Наконец, 27 декабря 2021 года был принят Закон Республики Казахстан  «О промышленной политике». Статья 17. Промышленно-инновационная инфраструктура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Промышленно-инновационная инфраструктура состоит из следующих элементов: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специальных экономических зон, регулируемых Законом Республики Казахстан "О специальных экономических и индустриальных зонах";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индустриальных зон, регулируемых Законом Республики Казахстан "О специальных экономических и индустриальных зонах";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технологических парков (далее – технопарки);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акционерных инвестиционных фондов рискового инвестирования, регулируемых Законом Республики Казахстан "Об инвестиционных и венчурных фондах";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венчурных фондов, регулируемых Законом Республики Казахстан "Об инвестиционных и венчурных фондах";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центров коммерциализации технологий;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 конструкторских бюро;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 международных центров трансферта технологий;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9) инновационных кластеров;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10) территориальных кластеров;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11) отраслевых центров технологических компетенций;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12) иных элементов, определяемых Правительством Республики Казахстан на основании рекомендаций и предложений межведомственной комиссии по промышленной политике в соответствии с настоящим Законом.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14290"/>
            <a:ext cx="864399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Статья 57. Коммерциализация результатов научной и (или) научно-технической деятельности в промышленности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В целях коммерциализации результатов научной и (или) научно-технической деятельности в промышленности, а также для обеспечения технологической модернизации субъектов деятельности в сфере промышленности уполномоченным органом в области государственного стимулирования промышленности осуществляется сбор информации о потребностях субъектов деятельности в сфере промышленности в научных исследованиях и разработках. Указанная информация направляется уполномоченным органом в области государственного стимулирования промышленности для размещения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интернет-ресурсе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уполномоченного органа в области науки и периодических печатных изданиях в целях привлечения научных организаций для осуществления научных исследований и разработок.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78687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Новый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импульс для развития инноваций был дан с началом реализации Государственной программы по форсированному индустриально-инновационному развитию Республики Казахстан на 2010-2014 годы, утвержденной Указом Президента Республики Казахстан от 19 марта 2010 года № 958 (далее - ГПФИИР на 2010-2014 годы). Были приняты Отраслевая программа по развитию инноваций и содействию технологической модернизации на 2010-2014 годы, Межотраслевой план научно-технологического развития страны до 2020 года.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Указом Президента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Республики Казахстан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4 июня 2013 года № 579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была утверждена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Концепция инновационного развития Республики Казахстан до 2020 года.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Целью Концепции является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содействие вхождению Казахстана в число 30-ти конкурентоспособных стран мира на основе развития новых технологий и услуг, что должно было позволить обеспечить переход от сырьевого к инновационному типу экономики.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B57E-B565-43A3-BDD8-305ED30EBA82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60648"/>
            <a:ext cx="8568952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 января 2012 года </a:t>
            </a:r>
            <a: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был принят Закон РК «О государственной поддержке индустриально-инновационной деятельности»,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устанавливающий правовые, экономические и организационные основы стимулирования индустриально-инновационной деятельности и определяет меры ее государственной поддержки. В нём в целях стимулирования развития приоритетных секторов экономики и государственной поддержки индустриально-инновационной деятельности в Республике Казахстан предусматривалось формирование индустриально-инновационная системы, состоящей из субъектов, осуществляющих государственную поддержку индустриально-инновационной деятельности, инфраструктуры и инструментов.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К субъектам индустриально-инновационной системы, осуществляющим государственную поддержку индустриально-инновационной деятельности, относятся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национальные институты развития, в том числе региональные, а также иные юридические лица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пятьдесят и более процентов голосующих акций (долей участия в уставном капитале) которых прямо либо косвенно принадлежат государству, уполномоченные на реализацию мер государственной поддержки индустриально-инновационной деятельности.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60648"/>
            <a:ext cx="82809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В качестве субъектов, осуществляющих государственную поддержку индустриально-инновационной деятельности (далее – ИИД) в Законе определены такие национальные институты развития, как Национальное Агентство по техническому развитию (бывшее АО «Национальный инновационный фонд»), АО «Казахстанский институт развития индустрии», АО «Национальное агентство по экспорту и инвестициям «KAZNEX INVEST» и АО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Казконтракт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 Такое закрепление статуса на законодательном уровне должно было позитивно отразиться на деятельности этих институтов и позволит им стабильно и эффективно заниматься реализацией поставленных задач без оглядки и опаски возможных реорганизаций и упразднений.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76672"/>
            <a:ext cx="849694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К инструментам планирования индустриально-инновационной системы относятся технологическое прогнозирование и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единая карта приоритетных товаров и услуг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Технологическое прогнозирование проводится уполномоченным органом в области государственной поддержки индустриально-инновационной деятельности на постоянной основе с подведением итогов не реже одного раза в три года.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Процесс технологического прогнозирования обеспечивается национальным институтом развития в области технологического развития путем привлечения иностранных и отечественных экспертов, проведения опросов и аналитических исследований, обобщения полученных данных и формирования рекомендаций для подведения итогов технологического прогнозирования.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32657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качестве субъектов, осуществляющих государственную поддержку индустриально-инновационной деятельности (далее – ИИД) в Законе определены такие национальные институты развития, как Национальное Агентство по техническому развитию (бывшее АО «Национальный инновационный фонд»), АО «Казахстанский институт развития индустрии», АО «Национальное агентство по экспорту и инвестициям «KAZNEX INVEST» и АО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Казконтракт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 Такое закрепление статуса на законодательном уровне, как мы полагаем, должно позитивно отразиться на деятельности этих институтов и позволит им стабильно и эффективно заниматься реализацией поставленных задач без оглядки и опаски возможных реорганизаций и упразднений.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8640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Кроме того, следует отметить, что  при Правительстве РК будут образованы новые консультативные органы – Координационный совет по форсированному индустриально-инновационному развитию и Совет по технологической политике. Статус и положения вышеуказанных органов будут утверждены Правительством РК. Наверняка в их составы войдут иностранные эксперты, ученые и представители общественности.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Ключевым моментом Закона являются описанные в нем меры государственной поддержки субъектов индустриально-инновационной деятельности. К ним относятся: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·финансирование, включая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проектов, лизинговое финансирование; ·предоставление гарантийных обязательств и поручительств по займам;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·кредитование через финансовые институты;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·субсидирование ставки вознаграждения по кредитам, выдаваемым финансовыми институтами, и купонного вознаграждения по облигациям; 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F2AA-D7DC-4D3B-956C-4A8DB87E68DE}" type="datetime1">
              <a:rPr lang="ru-RU" smtClean="0"/>
              <a:pPr/>
              <a:t>19.02.2022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1146-C0C4-461B-97C5-B6DE025D40C3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28604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осуществление инвестиций в уставные капиталы;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·гарантированный заказ;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·предоставление инновационных грантов;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·обеспечение квалифицированными кадровыми ресурсами; ·обеспечение инженерно-коммуникационной инфраструктурой;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·предоставление земельных участков и прав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недропользования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·поддержка на внутреннем рынке;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·привлечение иностранных инвестиций; ·развитие и продвижение экспорта отечественных обработанных товаров, услуг.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Предусмотренная в Законе мера государственной поддержки в виде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 инвестиций в уставные капиталы субъектов индустриально-инновационной деятельности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позволит разделить риски бизнеса с государством, применить так называемый механизм ГЧП. Причем входить в капитал субъектов смогут как институты развития (как это делал Инвестиционный фонд Казахстана), так и местные исполнительные органы, при условии соответствия проектов определенным критериям.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1823</Words>
  <Application>Microsoft Office PowerPoint</Application>
  <PresentationFormat>Экран (4:3)</PresentationFormat>
  <Paragraphs>169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Тема 5. Правовое регулирование инновационной деятельности в РК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Правовое регулирование инновационнй деятельности в РК</dc:title>
  <dc:creator>user</dc:creator>
  <cp:lastModifiedBy>Lenovo</cp:lastModifiedBy>
  <cp:revision>51</cp:revision>
  <dcterms:created xsi:type="dcterms:W3CDTF">2015-09-21T12:50:54Z</dcterms:created>
  <dcterms:modified xsi:type="dcterms:W3CDTF">2022-02-19T05:38:57Z</dcterms:modified>
</cp:coreProperties>
</file>